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7" r:id="rId6"/>
    <p:sldId id="265" r:id="rId7"/>
    <p:sldId id="266" r:id="rId8"/>
    <p:sldId id="258" r:id="rId9"/>
    <p:sldId id="259" r:id="rId10"/>
    <p:sldId id="260" r:id="rId11"/>
    <p:sldId id="261" r:id="rId12"/>
    <p:sldId id="263" r:id="rId13"/>
    <p:sldId id="268" r:id="rId1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johan" initials="JJ" lastIdx="3" clrIdx="0"/>
  <p:cmAuthor id="1" name="Mats Olsson" initials="MAO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4E995-E71A-4B80-B6FC-055790D1DBB8}" type="datetimeFigureOut">
              <a:rPr lang="sv-SE" smtClean="0"/>
              <a:pPr/>
              <a:t>2011-09-12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86B3-CCFA-4C34-9C03-1043D434ED1C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castellum.se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581" y="1119193"/>
            <a:ext cx="7420827" cy="504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ruta 4"/>
          <p:cNvSpPr txBox="1"/>
          <p:nvPr/>
        </p:nvSpPr>
        <p:spPr>
          <a:xfrm>
            <a:off x="1979712" y="47667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u="sng" dirty="0" smtClean="0"/>
              <a:t>CASTELLUM FASTWEBB</a:t>
            </a:r>
            <a:endParaRPr lang="sv-SE" sz="3600" b="1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4975466" cy="468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077072"/>
            <a:ext cx="4687441" cy="24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4354653" cy="2961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0513" y="2564904"/>
            <a:ext cx="4829471" cy="41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417108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437112"/>
            <a:ext cx="5256584" cy="195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861048"/>
            <a:ext cx="2737594" cy="224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Rak pil 8"/>
          <p:cNvCxnSpPr/>
          <p:nvPr/>
        </p:nvCxnSpPr>
        <p:spPr>
          <a:xfrm rot="16200000" flipH="1">
            <a:off x="1331640" y="3429000"/>
            <a:ext cx="100811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4664"/>
            <a:ext cx="4032448" cy="215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Rak pil 10"/>
          <p:cNvCxnSpPr/>
          <p:nvPr/>
        </p:nvCxnSpPr>
        <p:spPr>
          <a:xfrm rot="16200000" flipH="1">
            <a:off x="5652120" y="3068960"/>
            <a:ext cx="1008112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73239" b="91747"/>
          <a:stretch>
            <a:fillRect/>
          </a:stretch>
        </p:blipFill>
        <p:spPr bwMode="auto">
          <a:xfrm>
            <a:off x="539552" y="332656"/>
            <a:ext cx="2520280" cy="79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ruta 9"/>
          <p:cNvSpPr txBox="1"/>
          <p:nvPr/>
        </p:nvSpPr>
        <p:spPr>
          <a:xfrm>
            <a:off x="899592" y="1340768"/>
            <a:ext cx="74168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Tester av piloten pågick tom. augusti.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Beslut om vidareutveckling av portalen togs i sept. i tvärgruppen.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Dotterbolagen lägger in flera anläggningar.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Manualer, dokumentation tas fram.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Utbildning skall utföras under oktober.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Funktioner såsom Systemförvaltning och administration diskuteras.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Vidareutveckling av portalen, användargränssnittet/konfigurationer skall blir ytterligare enklare.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Man tittar nu också på andra styrsystem som inte finns inom beståndet, och hur dessa möter ställda krav och specifikationer.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sv-SE" sz="1600" dirty="0" smtClean="0"/>
          </a:p>
        </p:txBody>
      </p:sp>
      <p:sp>
        <p:nvSpPr>
          <p:cNvPr id="12" name="textruta 11"/>
          <p:cNvSpPr txBox="1"/>
          <p:nvPr/>
        </p:nvSpPr>
        <p:spPr>
          <a:xfrm>
            <a:off x="3131840" y="332656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u="sng" dirty="0" smtClean="0"/>
              <a:t>CASTELLUM FASTWEBB</a:t>
            </a:r>
            <a:endParaRPr lang="sv-SE" sz="3600" b="1" u="sng" dirty="0"/>
          </a:p>
        </p:txBody>
      </p:sp>
      <p:sp>
        <p:nvSpPr>
          <p:cNvPr id="13" name="textruta 12"/>
          <p:cNvSpPr txBox="1"/>
          <p:nvPr/>
        </p:nvSpPr>
        <p:spPr>
          <a:xfrm>
            <a:off x="3203848" y="9087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Just nu…</a:t>
            </a:r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5112568" cy="523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140968"/>
            <a:ext cx="3056824" cy="3207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ruta 5"/>
          <p:cNvSpPr txBox="1"/>
          <p:nvPr/>
        </p:nvSpPr>
        <p:spPr>
          <a:xfrm>
            <a:off x="5940152" y="6926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>
                <a:hlinkClick r:id="rId4"/>
              </a:rPr>
              <a:t>www.castellum.se</a:t>
            </a:r>
            <a:r>
              <a:rPr lang="sv-SE" dirty="0" smtClean="0"/>
              <a:t> 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73239" b="91747"/>
          <a:stretch>
            <a:fillRect/>
          </a:stretch>
        </p:blipFill>
        <p:spPr bwMode="auto">
          <a:xfrm>
            <a:off x="539552" y="332656"/>
            <a:ext cx="2520280" cy="79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ruta 4"/>
          <p:cNvSpPr txBox="1"/>
          <p:nvPr/>
        </p:nvSpPr>
        <p:spPr>
          <a:xfrm>
            <a:off x="899592" y="1340768"/>
            <a:ext cx="741682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Projekt Fastwebb startades våren 2010 som ett gemensamt IT projekt. 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Förutsättningarna är att inom fastighetsbeståndet finns ca. ett 15-tal olika styrsystem med olika lokala tekniska lösningar. En mängd fastigheter står i begrepp att ”datoriseras”.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 Syftet: Strategisk fråga, effektivare drift, samordningsvinster, säkerhet. Lösning: leverantörsneutral webbportal, behörighetssystem, larmhantering.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 Tvärgruppen består av representanter  från dotterbolagen, IT chef, representant från koncernens ledningsgrupp samt projektledare. Utvecklingsgrupp består av IT chef, projektledare, utvecklare av portalen, konsulter IT säkerhet och teknik. Ledningsgrupp/styrgrupp är representerad koncernens ledningsgrupp.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Marknadsundersökningar har utförts, men </a:t>
            </a:r>
            <a:r>
              <a:rPr lang="sv-SE" sz="1600" dirty="0" smtClean="0"/>
              <a:t>man fann inget som </a:t>
            </a:r>
            <a:r>
              <a:rPr lang="sv-SE" sz="1600" dirty="0" smtClean="0"/>
              <a:t>passade in i den modell man satt upp.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Egna </a:t>
            </a:r>
            <a:r>
              <a:rPr lang="sv-SE" sz="1600" dirty="0" smtClean="0"/>
              <a:t>specifikationer </a:t>
            </a:r>
            <a:r>
              <a:rPr lang="sv-SE" sz="1600" dirty="0" smtClean="0"/>
              <a:t>med höga krav på säkerhet och åtkomst har tagits fram för utvecklingen av portalen och dess funktioner. 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sz="1600" dirty="0" smtClean="0"/>
              <a:t>Gemensamma specifikationer (Tekniska Beskrivningar) har för upphandling av styrleverantörer. Dokumenten revideras i takt med den tekniska utvecklingen och de egna krav man ställer.</a:t>
            </a:r>
            <a:endParaRPr lang="sv-S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73239" b="91747"/>
          <a:stretch>
            <a:fillRect/>
          </a:stretch>
        </p:blipFill>
        <p:spPr bwMode="auto">
          <a:xfrm>
            <a:off x="539552" y="332656"/>
            <a:ext cx="2520280" cy="79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ruta 4"/>
          <p:cNvSpPr txBox="1"/>
          <p:nvPr/>
        </p:nvSpPr>
        <p:spPr>
          <a:xfrm>
            <a:off x="899592" y="1196752"/>
            <a:ext cx="74168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dirty="0" smtClean="0"/>
              <a:t>Våren 2011 påbörjades utvecklingsarbetet med portalen.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dirty="0" smtClean="0"/>
              <a:t>Tvärgruppens beslut om att portalen skulle innehålla en gemensam och enhetlig larmhantering innebar att ett ramverk sattes upp, därefter en specifikation.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76872"/>
            <a:ext cx="4294820" cy="312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ruta 5"/>
          <p:cNvSpPr txBox="1"/>
          <p:nvPr/>
        </p:nvSpPr>
        <p:spPr>
          <a:xfrm>
            <a:off x="899592" y="566124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sv-SE" dirty="0" smtClean="0"/>
              <a:t>Respektive dotterbolag tillhandahöll minst en anläggning , målsättningen var också att få testa olika fabrikat och lösningar.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73239" b="91747"/>
          <a:stretch>
            <a:fillRect/>
          </a:stretch>
        </p:blipFill>
        <p:spPr bwMode="auto">
          <a:xfrm>
            <a:off x="539552" y="332656"/>
            <a:ext cx="2520280" cy="79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Grupp 36"/>
          <p:cNvGrpSpPr/>
          <p:nvPr/>
        </p:nvGrpSpPr>
        <p:grpSpPr>
          <a:xfrm>
            <a:off x="467544" y="1628800"/>
            <a:ext cx="8372402" cy="4732977"/>
            <a:chOff x="448070" y="928271"/>
            <a:chExt cx="8247860" cy="5001458"/>
          </a:xfrm>
        </p:grpSpPr>
        <p:cxnSp>
          <p:nvCxnSpPr>
            <p:cNvPr id="7" name="Rak pil 6"/>
            <p:cNvCxnSpPr/>
            <p:nvPr/>
          </p:nvCxnSpPr>
          <p:spPr>
            <a:xfrm flipV="1">
              <a:off x="448070" y="3110917"/>
              <a:ext cx="8247860" cy="969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Rak 7"/>
            <p:cNvCxnSpPr/>
            <p:nvPr/>
          </p:nvCxnSpPr>
          <p:spPr>
            <a:xfrm rot="5400000">
              <a:off x="1341045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ak 8"/>
            <p:cNvCxnSpPr/>
            <p:nvPr/>
          </p:nvCxnSpPr>
          <p:spPr>
            <a:xfrm rot="5400000">
              <a:off x="2341177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ruta 12"/>
            <p:cNvSpPr txBox="1"/>
            <p:nvPr/>
          </p:nvSpPr>
          <p:spPr>
            <a:xfrm>
              <a:off x="816995" y="3123059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18</a:t>
              </a:r>
              <a:endParaRPr lang="sv-SE" sz="1600" dirty="0"/>
            </a:p>
          </p:txBody>
        </p:sp>
        <p:sp>
          <p:nvSpPr>
            <p:cNvPr id="11" name="textruta 13"/>
            <p:cNvSpPr txBox="1"/>
            <p:nvPr/>
          </p:nvSpPr>
          <p:spPr>
            <a:xfrm>
              <a:off x="1879644" y="3122206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19</a:t>
              </a:r>
              <a:endParaRPr lang="sv-SE" sz="1600" dirty="0"/>
            </a:p>
          </p:txBody>
        </p:sp>
        <p:cxnSp>
          <p:nvCxnSpPr>
            <p:cNvPr id="12" name="Rak 11"/>
            <p:cNvCxnSpPr/>
            <p:nvPr/>
          </p:nvCxnSpPr>
          <p:spPr>
            <a:xfrm rot="5400000">
              <a:off x="3341309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12"/>
            <p:cNvCxnSpPr/>
            <p:nvPr/>
          </p:nvCxnSpPr>
          <p:spPr>
            <a:xfrm rot="5400000">
              <a:off x="5270135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ak 13"/>
            <p:cNvCxnSpPr/>
            <p:nvPr/>
          </p:nvCxnSpPr>
          <p:spPr>
            <a:xfrm rot="5400000">
              <a:off x="6270267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ruta 21"/>
            <p:cNvSpPr txBox="1"/>
            <p:nvPr/>
          </p:nvSpPr>
          <p:spPr>
            <a:xfrm>
              <a:off x="2879776" y="3134348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20</a:t>
              </a:r>
              <a:endParaRPr lang="sv-SE" sz="1600" dirty="0"/>
            </a:p>
          </p:txBody>
        </p:sp>
        <p:sp>
          <p:nvSpPr>
            <p:cNvPr id="16" name="textruta 22"/>
            <p:cNvSpPr txBox="1"/>
            <p:nvPr/>
          </p:nvSpPr>
          <p:spPr>
            <a:xfrm>
              <a:off x="3879908" y="3111770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21</a:t>
              </a:r>
              <a:endParaRPr lang="sv-SE" sz="1600" dirty="0"/>
            </a:p>
          </p:txBody>
        </p:sp>
        <p:sp>
          <p:nvSpPr>
            <p:cNvPr id="17" name="textruta 23"/>
            <p:cNvSpPr txBox="1"/>
            <p:nvPr/>
          </p:nvSpPr>
          <p:spPr>
            <a:xfrm>
              <a:off x="4823030" y="3111770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22</a:t>
              </a:r>
              <a:endParaRPr lang="sv-SE" sz="1600" dirty="0"/>
            </a:p>
          </p:txBody>
        </p:sp>
        <p:sp>
          <p:nvSpPr>
            <p:cNvPr id="18" name="textruta 24"/>
            <p:cNvSpPr txBox="1"/>
            <p:nvPr/>
          </p:nvSpPr>
          <p:spPr>
            <a:xfrm>
              <a:off x="5779880" y="3110917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23</a:t>
              </a:r>
              <a:endParaRPr lang="sv-SE" sz="1600" dirty="0"/>
            </a:p>
          </p:txBody>
        </p:sp>
        <p:sp>
          <p:nvSpPr>
            <p:cNvPr id="19" name="textruta 25"/>
            <p:cNvSpPr txBox="1"/>
            <p:nvPr/>
          </p:nvSpPr>
          <p:spPr>
            <a:xfrm>
              <a:off x="6877490" y="3111770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24</a:t>
              </a:r>
              <a:endParaRPr lang="sv-SE" sz="1600" dirty="0"/>
            </a:p>
          </p:txBody>
        </p:sp>
        <p:cxnSp>
          <p:nvCxnSpPr>
            <p:cNvPr id="20" name="Rak 19"/>
            <p:cNvCxnSpPr/>
            <p:nvPr/>
          </p:nvCxnSpPr>
          <p:spPr>
            <a:xfrm rot="5400000">
              <a:off x="7270399" y="351921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emhörning 20"/>
            <p:cNvSpPr/>
            <p:nvPr/>
          </p:nvSpPr>
          <p:spPr>
            <a:xfrm>
              <a:off x="1639146" y="4553927"/>
              <a:ext cx="3024336" cy="351490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400" dirty="0" smtClean="0">
                  <a:solidFill>
                    <a:schemeClr val="lt1"/>
                  </a:solidFill>
                </a:rPr>
                <a:t>Konfigurering (leverantörer)</a:t>
              </a:r>
              <a:endParaRPr lang="sv-SE" sz="1400" dirty="0">
                <a:solidFill>
                  <a:schemeClr val="lt1"/>
                </a:solidFill>
              </a:endParaRPr>
            </a:p>
          </p:txBody>
        </p:sp>
        <p:sp>
          <p:nvSpPr>
            <p:cNvPr id="22" name="Femhörning 21"/>
            <p:cNvSpPr/>
            <p:nvPr/>
          </p:nvSpPr>
          <p:spPr>
            <a:xfrm>
              <a:off x="4541696" y="5055133"/>
              <a:ext cx="2066002" cy="357190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400" dirty="0" smtClean="0">
                  <a:solidFill>
                    <a:schemeClr val="lt1"/>
                  </a:solidFill>
                </a:rPr>
                <a:t>Sluttest funktion och integration</a:t>
              </a:r>
              <a:endParaRPr lang="sv-SE" sz="1400" dirty="0">
                <a:solidFill>
                  <a:schemeClr val="lt1"/>
                </a:solidFill>
              </a:endParaRPr>
            </a:p>
          </p:txBody>
        </p:sp>
        <p:sp>
          <p:nvSpPr>
            <p:cNvPr id="23" name="Femhörning 22"/>
            <p:cNvSpPr/>
            <p:nvPr/>
          </p:nvSpPr>
          <p:spPr>
            <a:xfrm>
              <a:off x="6535690" y="5572539"/>
              <a:ext cx="1152128" cy="357190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400" dirty="0" smtClean="0"/>
                <a:t>U</a:t>
              </a:r>
              <a:r>
                <a:rPr lang="sv-SE" sz="1400" dirty="0" smtClean="0">
                  <a:solidFill>
                    <a:schemeClr val="lt1"/>
                  </a:solidFill>
                </a:rPr>
                <a:t>tvärdering</a:t>
              </a:r>
              <a:endParaRPr lang="sv-SE" sz="1400" dirty="0">
                <a:solidFill>
                  <a:schemeClr val="lt1"/>
                </a:solidFill>
              </a:endParaRPr>
            </a:p>
          </p:txBody>
        </p:sp>
        <p:sp>
          <p:nvSpPr>
            <p:cNvPr id="24" name="Femhörning 23"/>
            <p:cNvSpPr/>
            <p:nvPr/>
          </p:nvSpPr>
          <p:spPr>
            <a:xfrm>
              <a:off x="559026" y="4047021"/>
              <a:ext cx="2160240" cy="357190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400" dirty="0" smtClean="0"/>
                <a:t>Utredning leverantörer</a:t>
              </a:r>
              <a:endParaRPr lang="sv-SE" sz="1400" dirty="0"/>
            </a:p>
          </p:txBody>
        </p:sp>
        <p:sp>
          <p:nvSpPr>
            <p:cNvPr id="25" name="textruta 37"/>
            <p:cNvSpPr txBox="1"/>
            <p:nvPr/>
          </p:nvSpPr>
          <p:spPr>
            <a:xfrm rot="18630918">
              <a:off x="413755" y="1885604"/>
              <a:ext cx="1725152" cy="46166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3 maj leverans av indata </a:t>
              </a:r>
            </a:p>
            <a:p>
              <a:r>
                <a:rPr lang="sv-SE" sz="1200" dirty="0" smtClean="0"/>
                <a:t>från respektive bolag</a:t>
              </a:r>
              <a:endParaRPr lang="sv-SE" sz="1200" b="1" dirty="0"/>
            </a:p>
          </p:txBody>
        </p:sp>
        <p:sp>
          <p:nvSpPr>
            <p:cNvPr id="26" name="textruta 40"/>
            <p:cNvSpPr txBox="1"/>
            <p:nvPr/>
          </p:nvSpPr>
          <p:spPr>
            <a:xfrm rot="18630918">
              <a:off x="2665398" y="2087156"/>
              <a:ext cx="1334468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Tvärgrupp 18 maj </a:t>
              </a:r>
              <a:endParaRPr lang="sv-SE" sz="1200" dirty="0"/>
            </a:p>
          </p:txBody>
        </p:sp>
        <p:sp>
          <p:nvSpPr>
            <p:cNvPr id="27" name="textruta 47"/>
            <p:cNvSpPr txBox="1"/>
            <p:nvPr/>
          </p:nvSpPr>
          <p:spPr>
            <a:xfrm rot="18630918">
              <a:off x="6938992" y="2117910"/>
              <a:ext cx="1304011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Tvärgrupp 16 juni</a:t>
              </a:r>
            </a:p>
          </p:txBody>
        </p:sp>
        <p:sp>
          <p:nvSpPr>
            <p:cNvPr id="28" name="textruta 48"/>
            <p:cNvSpPr txBox="1"/>
            <p:nvPr/>
          </p:nvSpPr>
          <p:spPr>
            <a:xfrm rot="18630918">
              <a:off x="7302964" y="2091089"/>
              <a:ext cx="1564852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Beslut om fortsättning</a:t>
              </a:r>
              <a:endParaRPr lang="sv-SE" sz="1200" dirty="0"/>
            </a:p>
          </p:txBody>
        </p:sp>
        <p:sp>
          <p:nvSpPr>
            <p:cNvPr id="29" name="textruta 39"/>
            <p:cNvSpPr txBox="1"/>
            <p:nvPr/>
          </p:nvSpPr>
          <p:spPr>
            <a:xfrm rot="18630918">
              <a:off x="2145536" y="1888916"/>
              <a:ext cx="1877437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13-18  maj test webbportal </a:t>
              </a:r>
              <a:endParaRPr lang="sv-SE" sz="1200" dirty="0"/>
            </a:p>
          </p:txBody>
        </p:sp>
        <p:cxnSp>
          <p:nvCxnSpPr>
            <p:cNvPr id="30" name="Rak 29"/>
            <p:cNvCxnSpPr/>
            <p:nvPr/>
          </p:nvCxnSpPr>
          <p:spPr bwMode="auto">
            <a:xfrm rot="5400000">
              <a:off x="162982" y="3362945"/>
              <a:ext cx="936104" cy="0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ak 30"/>
            <p:cNvCxnSpPr/>
            <p:nvPr/>
          </p:nvCxnSpPr>
          <p:spPr bwMode="auto">
            <a:xfrm rot="5400000">
              <a:off x="4195430" y="3362945"/>
              <a:ext cx="936104" cy="0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ruta 46"/>
            <p:cNvSpPr txBox="1"/>
            <p:nvPr/>
          </p:nvSpPr>
          <p:spPr>
            <a:xfrm>
              <a:off x="2390076" y="2803140"/>
              <a:ext cx="473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maj</a:t>
              </a:r>
              <a:endParaRPr lang="sv-SE" sz="1400" dirty="0"/>
            </a:p>
          </p:txBody>
        </p:sp>
        <p:sp>
          <p:nvSpPr>
            <p:cNvPr id="33" name="textruta 49"/>
            <p:cNvSpPr txBox="1"/>
            <p:nvPr/>
          </p:nvSpPr>
          <p:spPr>
            <a:xfrm>
              <a:off x="6288126" y="2803835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400" dirty="0" smtClean="0"/>
                <a:t>juni</a:t>
              </a:r>
              <a:endParaRPr lang="sv-SE" sz="1400" dirty="0"/>
            </a:p>
          </p:txBody>
        </p:sp>
        <p:cxnSp>
          <p:nvCxnSpPr>
            <p:cNvPr id="34" name="Rak 33"/>
            <p:cNvCxnSpPr/>
            <p:nvPr/>
          </p:nvCxnSpPr>
          <p:spPr>
            <a:xfrm rot="5400000">
              <a:off x="8230443" y="3504396"/>
              <a:ext cx="6429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ruta 52"/>
            <p:cNvSpPr txBox="1"/>
            <p:nvPr/>
          </p:nvSpPr>
          <p:spPr>
            <a:xfrm>
              <a:off x="7763297" y="3110917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sv-SE" sz="1600" dirty="0" smtClean="0"/>
                <a:t>v 25</a:t>
              </a:r>
              <a:endParaRPr lang="sv-SE" sz="1600" dirty="0"/>
            </a:p>
          </p:txBody>
        </p:sp>
        <p:sp>
          <p:nvSpPr>
            <p:cNvPr id="36" name="textruta 53"/>
            <p:cNvSpPr txBox="1"/>
            <p:nvPr/>
          </p:nvSpPr>
          <p:spPr>
            <a:xfrm rot="18630918">
              <a:off x="4090257" y="1859135"/>
              <a:ext cx="2138727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sv-S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200" dirty="0" smtClean="0"/>
                <a:t>27 maj – 1 jun test webbportal </a:t>
              </a:r>
              <a:endParaRPr lang="sv-SE" sz="1200" dirty="0"/>
            </a:p>
          </p:txBody>
        </p:sp>
      </p:grpSp>
      <p:sp>
        <p:nvSpPr>
          <p:cNvPr id="38" name="textruta 37"/>
          <p:cNvSpPr txBox="1"/>
          <p:nvPr/>
        </p:nvSpPr>
        <p:spPr>
          <a:xfrm>
            <a:off x="3779912" y="54868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u="sng" dirty="0" smtClean="0"/>
              <a:t>Tidplan</a:t>
            </a:r>
            <a:endParaRPr lang="sv-SE" sz="2800" b="1" u="sng" dirty="0"/>
          </a:p>
        </p:txBody>
      </p:sp>
      <p:sp>
        <p:nvSpPr>
          <p:cNvPr id="39" name="textruta 38"/>
          <p:cNvSpPr txBox="1"/>
          <p:nvPr/>
        </p:nvSpPr>
        <p:spPr>
          <a:xfrm>
            <a:off x="395536" y="5517232"/>
            <a:ext cx="540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sv-SE" sz="1400" dirty="0" smtClean="0"/>
              <a:t>6 fastighetsbolag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sv-SE" sz="1400" dirty="0" smtClean="0"/>
              <a:t>7 fabrikat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sv-SE" sz="1400" dirty="0" smtClean="0"/>
              <a:t>9 leverantörer</a:t>
            </a:r>
          </a:p>
          <a:p>
            <a:pPr marL="266700" indent="-266700">
              <a:buFont typeface="Arial" pitchFamily="34" charset="0"/>
              <a:buChar char="•"/>
            </a:pPr>
            <a:r>
              <a:rPr lang="sv-SE" sz="1400" dirty="0" smtClean="0"/>
              <a:t>6 olika regionala/lokala lösningar (DUC-DHC, </a:t>
            </a:r>
            <a:r>
              <a:rPr lang="sv-SE" sz="1400" dirty="0" err="1" smtClean="0"/>
              <a:t>DUC-hostad</a:t>
            </a:r>
            <a:r>
              <a:rPr lang="sv-SE" sz="1400" dirty="0" smtClean="0"/>
              <a:t> DHC, </a:t>
            </a:r>
            <a:r>
              <a:rPr lang="sv-SE" sz="1400" dirty="0" err="1" smtClean="0"/>
              <a:t>webb-DUC/PLC</a:t>
            </a:r>
            <a:r>
              <a:rPr lang="sv-SE" sz="1400" dirty="0" smtClean="0"/>
              <a:t>, lokal webbserver,  </a:t>
            </a:r>
            <a:r>
              <a:rPr lang="sv-SE" sz="1400" dirty="0" err="1" smtClean="0"/>
              <a:t>DUC-lokala</a:t>
            </a:r>
            <a:r>
              <a:rPr lang="sv-SE" sz="1400" dirty="0" smtClean="0"/>
              <a:t> klient (RDP)</a:t>
            </a:r>
            <a:endParaRPr lang="sv-SE" sz="1400" dirty="0"/>
          </a:p>
        </p:txBody>
      </p:sp>
      <p:cxnSp>
        <p:nvCxnSpPr>
          <p:cNvPr id="41" name="Rak pil 40"/>
          <p:cNvCxnSpPr/>
          <p:nvPr/>
        </p:nvCxnSpPr>
        <p:spPr>
          <a:xfrm>
            <a:off x="179512" y="1556792"/>
            <a:ext cx="597666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ktangel 41"/>
          <p:cNvSpPr/>
          <p:nvPr/>
        </p:nvSpPr>
        <p:spPr>
          <a:xfrm>
            <a:off x="1115616" y="1196752"/>
            <a:ext cx="356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6700" indent="-266700"/>
            <a:r>
              <a:rPr lang="sv-SE" dirty="0" smtClean="0"/>
              <a:t>Utveckling portal och larmhantering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114303" cy="393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478416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980728"/>
            <a:ext cx="3364235" cy="413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4608512" cy="289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4285242" cy="475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34121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4932040" cy="352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4764211" cy="22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581128"/>
            <a:ext cx="4788024" cy="205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16632"/>
            <a:ext cx="3271093" cy="249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565702" cy="408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484784"/>
            <a:ext cx="5205784" cy="518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389</Words>
  <Application>Microsoft Office PowerPoint</Application>
  <PresentationFormat>Bildspel på skärmen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14" baseType="lpstr">
      <vt:lpstr>Office-tema</vt:lpstr>
      <vt:lpstr>Bild 1</vt:lpstr>
      <vt:lpstr>Bild 2</vt:lpstr>
      <vt:lpstr>Bild 3</vt:lpstr>
      <vt:lpstr>Bild 4</vt:lpstr>
      <vt:lpstr>Bild 5</vt:lpstr>
      <vt:lpstr>Bild 6</vt:lpstr>
      <vt:lpstr>Bild 7</vt:lpstr>
      <vt:lpstr>Bild 8</vt:lpstr>
      <vt:lpstr>Bild 9</vt:lpstr>
      <vt:lpstr>Bild 10</vt:lpstr>
      <vt:lpstr>Bild 11</vt:lpstr>
      <vt:lpstr>Bild 12</vt:lpstr>
      <vt:lpstr>Bild 13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Mats Olsson</dc:creator>
  <cp:lastModifiedBy>Mats Olsson</cp:lastModifiedBy>
  <cp:revision>29</cp:revision>
  <dcterms:created xsi:type="dcterms:W3CDTF">2011-09-09T08:12:28Z</dcterms:created>
  <dcterms:modified xsi:type="dcterms:W3CDTF">2011-09-12T09:17:27Z</dcterms:modified>
</cp:coreProperties>
</file>